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27" r:id="rId2"/>
    <p:sldId id="337" r:id="rId3"/>
    <p:sldId id="328" r:id="rId4"/>
    <p:sldId id="329" r:id="rId5"/>
    <p:sldId id="331" r:id="rId6"/>
    <p:sldId id="339" r:id="rId7"/>
    <p:sldId id="330" r:id="rId8"/>
    <p:sldId id="384" r:id="rId9"/>
    <p:sldId id="385" r:id="rId10"/>
    <p:sldId id="401" r:id="rId11"/>
    <p:sldId id="388" r:id="rId12"/>
    <p:sldId id="389" r:id="rId13"/>
    <p:sldId id="390" r:id="rId14"/>
    <p:sldId id="386" r:id="rId15"/>
    <p:sldId id="387" r:id="rId16"/>
    <p:sldId id="391" r:id="rId17"/>
    <p:sldId id="392" r:id="rId18"/>
    <p:sldId id="393" r:id="rId19"/>
    <p:sldId id="394" r:id="rId20"/>
    <p:sldId id="395" r:id="rId21"/>
    <p:sldId id="396" r:id="rId22"/>
    <p:sldId id="398" r:id="rId23"/>
    <p:sldId id="399" r:id="rId24"/>
    <p:sldId id="397" r:id="rId25"/>
    <p:sldId id="400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0EE97-0D5D-4496-A150-8BFF7CF9FB5F}" v="1" dt="2023-09-12T17:31:35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7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124" y="1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ool, Michael" userId="9022b910-48f5-4b36-ad75-783e2c5f7356" providerId="ADAL" clId="{3C30EE97-0D5D-4496-A150-8BFF7CF9FB5F}"/>
    <pc:docChg chg="custSel modSld">
      <pc:chgData name="Mccool, Michael" userId="9022b910-48f5-4b36-ad75-783e2c5f7356" providerId="ADAL" clId="{3C30EE97-0D5D-4496-A150-8BFF7CF9FB5F}" dt="2023-09-12T17:31:53.878" v="7" actId="478"/>
      <pc:docMkLst>
        <pc:docMk/>
      </pc:docMkLst>
      <pc:sldChg chg="addSp delSp modSp mod delAnim">
        <pc:chgData name="Mccool, Michael" userId="9022b910-48f5-4b36-ad75-783e2c5f7356" providerId="ADAL" clId="{3C30EE97-0D5D-4496-A150-8BFF7CF9FB5F}" dt="2023-09-12T17:31:53.878" v="7" actId="478"/>
        <pc:sldMkLst>
          <pc:docMk/>
          <pc:sldMk cId="3202565215" sldId="390"/>
        </pc:sldMkLst>
        <pc:spChg chg="add del mod">
          <ac:chgData name="Mccool, Michael" userId="9022b910-48f5-4b36-ad75-783e2c5f7356" providerId="ADAL" clId="{3C30EE97-0D5D-4496-A150-8BFF7CF9FB5F}" dt="2023-09-12T17:31:53.878" v="7" actId="478"/>
          <ac:spMkLst>
            <pc:docMk/>
            <pc:sldMk cId="3202565215" sldId="390"/>
            <ac:spMk id="11" creationId="{2C5CDF47-7EB7-7D5F-4AB7-74B646FFA3FE}"/>
          </ac:spMkLst>
        </pc:spChg>
        <pc:picChg chg="del mod">
          <ac:chgData name="Mccool, Michael" userId="9022b910-48f5-4b36-ad75-783e2c5f7356" providerId="ADAL" clId="{3C30EE97-0D5D-4496-A150-8BFF7CF9FB5F}" dt="2023-09-12T17:31:39.916" v="5" actId="478"/>
          <ac:picMkLst>
            <pc:docMk/>
            <pc:sldMk cId="3202565215" sldId="390"/>
            <ac:picMk id="7" creationId="{63E70DEF-582C-17A2-42A5-3ED985B632B0}"/>
          </ac:picMkLst>
        </pc:picChg>
        <pc:picChg chg="add mod">
          <ac:chgData name="Mccool, Michael" userId="9022b910-48f5-4b36-ad75-783e2c5f7356" providerId="ADAL" clId="{3C30EE97-0D5D-4496-A150-8BFF7CF9FB5F}" dt="2023-09-12T17:31:50.530" v="6" actId="1076"/>
          <ac:picMkLst>
            <pc:docMk/>
            <pc:sldMk cId="3202565215" sldId="390"/>
            <ac:picMk id="9" creationId="{715EFF96-E5B8-0BFC-D483-C7D55B0D04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2023-09-12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2023-09-12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2023-09-12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m0F11Vu2wf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eg"/><Relationship Id="rId7" Type="http://schemas.openxmlformats.org/officeDocument/2006/relationships/hyperlink" Target="https://netzo.io/" TargetMode="External"/><Relationship Id="rId2" Type="http://schemas.openxmlformats.org/officeDocument/2006/relationships/hyperlink" Target="https://www.takenaka.co.jp/news/2021/05/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evosoft.com/en/digitalization-offering/saywot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ew.siemens.com/global/en/products/buildings/automation/desigo.html" TargetMode="External"/><Relationship Id="rId9" Type="http://schemas.openxmlformats.org/officeDocument/2006/relationships/hyperlink" Target="https://www.eclipse.org/ditto/2022-03-03-wot-integration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noProof="0" dirty="0"/>
              <a:t>W3C Web of Things</a:t>
            </a:r>
            <a:br>
              <a:rPr lang="en-US" noProof="0" dirty="0"/>
            </a:br>
            <a:r>
              <a:rPr lang="en-US" noProof="0" dirty="0"/>
              <a:t>Retail Demo Scenario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Michael McCool</a:t>
            </a:r>
          </a:p>
          <a:p>
            <a:r>
              <a:rPr lang="en-US" dirty="0"/>
              <a:t>3 May</a:t>
            </a:r>
            <a:r>
              <a:rPr lang="en-US" noProof="0" dirty="0"/>
              <a:t> 2022</a:t>
            </a:r>
          </a:p>
          <a:p>
            <a:r>
              <a:rPr lang="en-US" dirty="0"/>
              <a:t>Conexxus Conference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1A08-BCA7-B610-F196-E23CFFB5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2E02-15D6-2E78-D5F1-0BF10F68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translation</a:t>
            </a:r>
          </a:p>
          <a:p>
            <a:r>
              <a:rPr lang="en-US" dirty="0"/>
              <a:t>Data translation</a:t>
            </a:r>
          </a:p>
          <a:p>
            <a:r>
              <a:rPr lang="en-US" dirty="0"/>
              <a:t>Other services</a:t>
            </a:r>
          </a:p>
          <a:p>
            <a:pPr lvl="1"/>
            <a:r>
              <a:rPr lang="en-US" dirty="0"/>
              <a:t>Historical data</a:t>
            </a:r>
          </a:p>
          <a:p>
            <a:pPr lvl="1"/>
            <a:r>
              <a:rPr lang="en-US" dirty="0"/>
              <a:t>Dashboards</a:t>
            </a:r>
          </a:p>
          <a:p>
            <a:r>
              <a:rPr lang="en-US" dirty="0"/>
              <a:t>Rules engine (automation)</a:t>
            </a:r>
          </a:p>
          <a:p>
            <a:r>
              <a:rPr lang="en-US" dirty="0"/>
              <a:t>Shadowing</a:t>
            </a:r>
          </a:p>
          <a:p>
            <a:pPr lvl="1"/>
            <a:r>
              <a:rPr lang="en-US" dirty="0"/>
              <a:t>Caching state of sleeping devices</a:t>
            </a:r>
          </a:p>
          <a:p>
            <a:pPr lvl="1"/>
            <a:r>
              <a:rPr lang="en-US" dirty="0"/>
              <a:t>Queuing commands to sleeping devices</a:t>
            </a:r>
          </a:p>
          <a:p>
            <a:pPr lvl="1"/>
            <a:r>
              <a:rPr lang="en-US" dirty="0"/>
              <a:t>Important for battery-powered devices</a:t>
            </a:r>
          </a:p>
          <a:p>
            <a:r>
              <a:rPr lang="en-US" dirty="0"/>
              <a:t>Secure Remote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9ACA6-25EC-5B4B-E4A1-727C58C3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A706B-4589-64FE-B5B1-38AAF21A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93F930-5907-3778-2217-1BDA8ABE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4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510A-B133-3A7F-6F57-CC66B8A6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2F87-7DBD-753D-BA09-C730B6DC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Door Open Alert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C7BA-9238-D4CB-5C66-C409489F1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2852737"/>
          </a:xfrm>
        </p:spPr>
        <p:txBody>
          <a:bodyPr/>
          <a:lstStyle/>
          <a:p>
            <a:r>
              <a:rPr lang="en-US" dirty="0"/>
              <a:t>If the cooler door has been left open for more than a certain time: </a:t>
            </a:r>
            <a:r>
              <a:rPr lang="en-US" b="1" dirty="0"/>
              <a:t>flash light.</a:t>
            </a:r>
          </a:p>
          <a:p>
            <a:r>
              <a:rPr lang="en-US" dirty="0"/>
              <a:t>If the door is closed: </a:t>
            </a:r>
            <a:r>
              <a:rPr lang="en-US" b="1" dirty="0"/>
              <a:t>cancel flashing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4705C-FAD1-FD21-CC10-2A0842F5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Temperature Out of Range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FB4FF-FC0E-28C8-D54E-49488B8BA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3"/>
            <a:ext cx="5183188" cy="2932748"/>
          </a:xfrm>
        </p:spPr>
        <p:txBody>
          <a:bodyPr/>
          <a:lstStyle/>
          <a:p>
            <a:r>
              <a:rPr lang="en-US" dirty="0"/>
              <a:t>If internal freezer temp is too low: </a:t>
            </a:r>
            <a:r>
              <a:rPr lang="en-US" b="1" dirty="0"/>
              <a:t>turn light </a:t>
            </a:r>
            <a:r>
              <a:rPr lang="en-US" b="1" dirty="0">
                <a:solidFill>
                  <a:schemeClr val="accent1"/>
                </a:solidFill>
              </a:rPr>
              <a:t>BLUE</a:t>
            </a:r>
          </a:p>
          <a:p>
            <a:r>
              <a:rPr lang="en-US" dirty="0"/>
              <a:t>If internal freezer temp is too high: </a:t>
            </a:r>
            <a:r>
              <a:rPr lang="en-US" b="1" dirty="0"/>
              <a:t>turn light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If internal freezer temp is normal: </a:t>
            </a:r>
            <a:r>
              <a:rPr lang="en-US" b="1" dirty="0"/>
              <a:t>turn light WHITE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C47F4-DE86-9298-F926-BC95B630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2023-09-12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94581-2E32-D5AB-ED01-F072158D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D02C6-4229-A8AB-5D25-F57B4F3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14914F7-1911-7A24-619C-0A37E1F20066}"/>
              </a:ext>
            </a:extLst>
          </p:cNvPr>
          <p:cNvSpPr txBox="1">
            <a:spLocks/>
          </p:cNvSpPr>
          <p:nvPr/>
        </p:nvSpPr>
        <p:spPr>
          <a:xfrm>
            <a:off x="912812" y="459486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Rules should co-exist.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If door is open </a:t>
            </a:r>
            <a:r>
              <a:rPr lang="en-US" i="1" dirty="0"/>
              <a:t>and</a:t>
            </a:r>
            <a:r>
              <a:rPr lang="en-US" dirty="0"/>
              <a:t> temps are high, light should be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flashing</a:t>
            </a:r>
          </a:p>
        </p:txBody>
      </p:sp>
    </p:spTree>
    <p:extLst>
      <p:ext uri="{BB962C8B-B14F-4D97-AF65-F5344CB8AC3E}">
        <p14:creationId xmlns:p14="http://schemas.microsoft.com/office/powerpoint/2010/main" val="72795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air of glasses on a table&#10;&#10;Description automatically generated with low confidence">
            <a:extLst>
              <a:ext uri="{FF2B5EF4-FFF2-40B4-BE49-F238E27FC236}">
                <a16:creationId xmlns:a16="http://schemas.microsoft.com/office/drawing/2014/main" id="{00DF5938-5D97-45E2-19AF-F0FDDBA4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70" y="3998847"/>
            <a:ext cx="3143337" cy="23575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7DE5DB-5283-1D58-40A1-2D68B59A011F}"/>
              </a:ext>
            </a:extLst>
          </p:cNvPr>
          <p:cNvSpPr/>
          <p:nvPr/>
        </p:nvSpPr>
        <p:spPr>
          <a:xfrm>
            <a:off x="742153" y="5176992"/>
            <a:ext cx="1751419" cy="127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5A1C2-BD8B-601C-9644-1682BE1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9FC65-8E0D-15A5-38A6-BF7779250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Devices</a:t>
            </a:r>
          </a:p>
        </p:txBody>
      </p:sp>
      <p:pic>
        <p:nvPicPr>
          <p:cNvPr id="11" name="Content Placeholder 10" descr="A picture containing wall&#10;&#10;Description automatically generated">
            <a:extLst>
              <a:ext uri="{FF2B5EF4-FFF2-40B4-BE49-F238E27FC236}">
                <a16:creationId xmlns:a16="http://schemas.microsoft.com/office/drawing/2014/main" id="{1A0CA895-2704-3FBD-327B-AC51AA6C5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047" t="8884" r="20148" b="8232"/>
          <a:stretch/>
        </p:blipFill>
        <p:spPr>
          <a:xfrm rot="5400000">
            <a:off x="6147453" y="1797192"/>
            <a:ext cx="1589869" cy="13575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53F4F-B26F-A19B-3F21-7DA3A7B5B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Commercial Devices</a:t>
            </a:r>
          </a:p>
        </p:txBody>
      </p:sp>
      <p:pic>
        <p:nvPicPr>
          <p:cNvPr id="13" name="Content Placeholder 12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2F2E8AAF-23A4-6851-16D0-CD8204D341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3146" t="7695" r="21077"/>
          <a:stretch/>
        </p:blipFill>
        <p:spPr>
          <a:xfrm rot="5400000">
            <a:off x="9375709" y="1733748"/>
            <a:ext cx="1589868" cy="1452484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00D9C-BAEF-00EF-467B-472D4E08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2023-09-12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A845A-F219-06FD-7362-CACA7909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51BCF-92DA-DA17-B751-197851EE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14" descr="A picture containing indoor, wall, wood, light&#10;&#10;Description automatically generated">
            <a:extLst>
              <a:ext uri="{FF2B5EF4-FFF2-40B4-BE49-F238E27FC236}">
                <a16:creationId xmlns:a16="http://schemas.microsoft.com/office/drawing/2014/main" id="{80654383-7554-2AEA-5E7A-B54027A5F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3" r="14523"/>
          <a:stretch/>
        </p:blipFill>
        <p:spPr>
          <a:xfrm rot="5400000">
            <a:off x="7737836" y="1749703"/>
            <a:ext cx="1589868" cy="1452482"/>
          </a:xfrm>
          <a:prstGeom prst="rect">
            <a:avLst/>
          </a:prstGeom>
        </p:spPr>
      </p:pic>
      <p:pic>
        <p:nvPicPr>
          <p:cNvPr id="17" name="Picture 16" descr="A picture containing text, table, indoor, wooden&#10;&#10;Description automatically generated">
            <a:extLst>
              <a:ext uri="{FF2B5EF4-FFF2-40B4-BE49-F238E27FC236}">
                <a16:creationId xmlns:a16="http://schemas.microsoft.com/office/drawing/2014/main" id="{0766FCC2-E21B-172A-6E1A-F33B106B1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095" y="3405733"/>
            <a:ext cx="2198790" cy="293172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E53DB88-53E9-1E3C-90C2-26B0EEDF8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97173" y="3772198"/>
            <a:ext cx="2931720" cy="2198790"/>
          </a:xfrm>
          <a:prstGeom prst="rect">
            <a:avLst/>
          </a:prstGeom>
        </p:spPr>
      </p:pic>
      <p:pic>
        <p:nvPicPr>
          <p:cNvPr id="23" name="Picture 22" descr="A picture containing wooden&#10;&#10;Description automatically generated">
            <a:extLst>
              <a:ext uri="{FF2B5EF4-FFF2-40B4-BE49-F238E27FC236}">
                <a16:creationId xmlns:a16="http://schemas.microsoft.com/office/drawing/2014/main" id="{A52A0A56-287B-44B2-3E0F-61060DA0BC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179" b="21326"/>
          <a:stretch/>
        </p:blipFill>
        <p:spPr>
          <a:xfrm>
            <a:off x="991870" y="1681008"/>
            <a:ext cx="4734560" cy="22191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F7972D-CD0D-7DC1-9D3E-322D1999BF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53" t="25784" r="22485" b="37811"/>
          <a:stretch/>
        </p:blipFill>
        <p:spPr>
          <a:xfrm>
            <a:off x="4231254" y="3998847"/>
            <a:ext cx="1495176" cy="1273229"/>
          </a:xfrm>
          <a:prstGeom prst="rect">
            <a:avLst/>
          </a:prstGeom>
        </p:spPr>
      </p:pic>
      <p:pic>
        <p:nvPicPr>
          <p:cNvPr id="29" name="Picture 28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3BE35418-354C-E366-CD78-C2294828A9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38" t="32231" r="30078" b="47126"/>
          <a:stretch/>
        </p:blipFill>
        <p:spPr>
          <a:xfrm>
            <a:off x="4231254" y="5370722"/>
            <a:ext cx="1495176" cy="9856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B8529E-59C2-B66F-00D4-4A9B31BB93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703" t="28248" r="25876" b="35348"/>
          <a:stretch/>
        </p:blipFill>
        <p:spPr>
          <a:xfrm>
            <a:off x="991870" y="5272076"/>
            <a:ext cx="1406651" cy="1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8DBF-F069-E9A7-8265-58185D8C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 System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F5295-C16D-D706-1FDC-08144960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E74C-4943-E31F-18F9-4CD359C6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373EFF-CAFE-FF6E-AE69-7678DF3D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19B6F-BBC0-7336-DC63-CECEF2F7075E}"/>
              </a:ext>
            </a:extLst>
          </p:cNvPr>
          <p:cNvSpPr txBox="1"/>
          <p:nvPr/>
        </p:nvSpPr>
        <p:spPr>
          <a:xfrm>
            <a:off x="7696200" y="6171684"/>
            <a:ext cx="319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/m0F11Vu2wf8</a:t>
            </a:r>
            <a:endParaRPr lang="en-US" dirty="0"/>
          </a:p>
        </p:txBody>
      </p:sp>
      <p:pic>
        <p:nvPicPr>
          <p:cNvPr id="9" name="Picture 8" descr="A circuit board with wires and lights&#10;&#10;Description automatically generated">
            <a:extLst>
              <a:ext uri="{FF2B5EF4-FFF2-40B4-BE49-F238E27FC236}">
                <a16:creationId xmlns:a16="http://schemas.microsoft.com/office/drawing/2014/main" id="{715EFF96-E5B8-0BFC-D483-C7D55B0D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9912"/>
            <a:ext cx="867454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6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4410-7DA4-6012-DC58-44BD03DF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F84C-32D2-1E56-E28F-E37B96B6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Proprietary Turnkey System</a:t>
            </a:r>
          </a:p>
          <a:p>
            <a:pPr lvl="1"/>
            <a:r>
              <a:rPr lang="en-US" dirty="0"/>
              <a:t>Contract out entire system to a third party</a:t>
            </a:r>
          </a:p>
          <a:p>
            <a:pPr lvl="1"/>
            <a:r>
              <a:rPr lang="en-US" dirty="0"/>
              <a:t>Issues: Maintenance, modifications, ownership transfer, business risk</a:t>
            </a:r>
          </a:p>
          <a:p>
            <a:r>
              <a:rPr lang="en-US" dirty="0"/>
              <a:t>Proprietary Gateway/Rules Engine (e.g. Smart Things)</a:t>
            </a:r>
          </a:p>
          <a:p>
            <a:pPr lvl="1"/>
            <a:r>
              <a:rPr lang="en-US" dirty="0"/>
              <a:t>Integrations limited to those provided by vendor, business risk, portability</a:t>
            </a:r>
          </a:p>
          <a:p>
            <a:r>
              <a:rPr lang="en-US" dirty="0"/>
              <a:t>Open-source Gateway/Rules Engine (e.g. Home Assistant, Node-RED)</a:t>
            </a:r>
          </a:p>
          <a:p>
            <a:pPr lvl="1"/>
            <a:r>
              <a:rPr lang="en-US" dirty="0"/>
              <a:t>Crowdsourced integrations, variable quality, business risk, portability</a:t>
            </a:r>
          </a:p>
          <a:p>
            <a:r>
              <a:rPr lang="en-US" dirty="0"/>
              <a:t>Standards-based Gateway/Rules Engine (e.g. node-wot)</a:t>
            </a:r>
          </a:p>
          <a:p>
            <a:pPr lvl="1"/>
            <a:r>
              <a:rPr lang="en-US" dirty="0"/>
              <a:t>Subclass of Proprietary and Open-Sourced Gateways</a:t>
            </a:r>
          </a:p>
          <a:p>
            <a:pPr lvl="1"/>
            <a:r>
              <a:rPr lang="en-US" dirty="0"/>
              <a:t>Addresses portability concern, which also helps to address business risk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9E20F-004E-71CD-57F8-44F4E430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D1849-1673-24CD-4C9E-C46F4E35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B3C693-707B-A282-4DF2-1F3A9964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4D65-C21C-229B-2853-9EFD764D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C952-05A9-EDC4-9B8E-657CBE050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Assistant Native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37F9B-E65D-9F0D-4408-6FABCD993A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built-in rules engine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FB3F3-ED84-BEAC-4CE0-D0805B47A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Node 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D1B49-91F8-8425-520B-F913114A3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915318" cy="4527551"/>
          </a:xfrm>
        </p:spPr>
        <p:txBody>
          <a:bodyPr/>
          <a:lstStyle/>
          <a:p>
            <a:r>
              <a:rPr lang="en-US" dirty="0"/>
              <a:t>Rules based on WoT TD/node-wot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DC522-1A13-9BBC-880E-7E472F62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2023-09-12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A91DE-0E2B-6ECF-3891-3BF4ACCA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F1529-7D0C-03CC-2B9F-C3453F72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4B13DB-3EC3-BCC3-8235-1FB62F24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6" t="16233" r="1272" b="29100"/>
          <a:stretch/>
        </p:blipFill>
        <p:spPr>
          <a:xfrm>
            <a:off x="835832" y="2168630"/>
            <a:ext cx="5183968" cy="2415258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BA61E7-55F0-2E5F-A467-0B2112532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8" t="28001" r="936" b="43666"/>
          <a:stretch/>
        </p:blipFill>
        <p:spPr>
          <a:xfrm>
            <a:off x="835832" y="4645765"/>
            <a:ext cx="5260168" cy="1266613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9D189B-8C9B-87CF-F102-C3BB654F7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0" t="23896" r="12607" b="55991"/>
          <a:stretch/>
        </p:blipFill>
        <p:spPr>
          <a:xfrm>
            <a:off x="6404915" y="2137503"/>
            <a:ext cx="5316538" cy="1002451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14138B-843F-F194-3FA2-DF94DC1586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6" t="9746" r="1289" b="9746"/>
          <a:stretch/>
        </p:blipFill>
        <p:spPr>
          <a:xfrm>
            <a:off x="6328715" y="3139953"/>
            <a:ext cx="5486317" cy="30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Assistant – Native Rule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3B63-252F-8252-2F37-CE1C6E59D3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 is used as a "typical" gateway</a:t>
            </a:r>
          </a:p>
          <a:p>
            <a:pPr lvl="1"/>
            <a:r>
              <a:rPr lang="en-US" dirty="0" err="1"/>
              <a:t>EdgeX</a:t>
            </a:r>
            <a:r>
              <a:rPr lang="en-US" dirty="0"/>
              <a:t> Foundry would be more appropriate for retail</a:t>
            </a:r>
          </a:p>
          <a:p>
            <a:r>
              <a:rPr lang="en-US" dirty="0"/>
              <a:t>Frontend provides an HTTP API</a:t>
            </a:r>
          </a:p>
          <a:p>
            <a:r>
              <a:rPr lang="en-US" dirty="0"/>
              <a:t>Backend supports a variety of device/ecosystem integrations</a:t>
            </a:r>
          </a:p>
          <a:p>
            <a:pPr lvl="1"/>
            <a:r>
              <a:rPr lang="en-US" dirty="0"/>
              <a:t>Hue is HTTP (proxy to Zigbee)</a:t>
            </a:r>
          </a:p>
          <a:p>
            <a:pPr lvl="1"/>
            <a:r>
              <a:rPr lang="en-US" dirty="0"/>
              <a:t>NCD Temp is MQTT</a:t>
            </a:r>
          </a:p>
          <a:p>
            <a:pPr lvl="1"/>
            <a:r>
              <a:rPr lang="en-US" dirty="0"/>
              <a:t>Shelly is MQTT and HTTP</a:t>
            </a:r>
          </a:p>
          <a:p>
            <a:pPr lvl="1"/>
            <a:r>
              <a:rPr lang="en-US" dirty="0"/>
              <a:t>Test RGBW strip, dial, button, and temp sensors are MQTT and HTTP, generated via </a:t>
            </a:r>
            <a:r>
              <a:rPr lang="en-US" dirty="0" err="1"/>
              <a:t>ESPHome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BCC6-EF2F-79FB-7EFB-1D124B9E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832" y="3779977"/>
            <a:ext cx="5183968" cy="2396986"/>
          </a:xfrm>
        </p:spPr>
        <p:txBody>
          <a:bodyPr/>
          <a:lstStyle/>
          <a:p>
            <a:r>
              <a:rPr lang="en-US" i="1" dirty="0"/>
              <a:t>Automation rules are based on HA-specific YAML configuration scripts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5A7C16-E332-0470-6548-CAFC54F3D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6" t="16233" r="1272" b="29100"/>
          <a:stretch/>
        </p:blipFill>
        <p:spPr>
          <a:xfrm>
            <a:off x="6172200" y="1185332"/>
            <a:ext cx="5183968" cy="24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2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Assistant – Dashboard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5A7C16-E332-0470-6548-CAFC54F3D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6" t="16233" r="1272" b="29100"/>
          <a:stretch/>
        </p:blipFill>
        <p:spPr>
          <a:xfrm>
            <a:off x="952500" y="1185332"/>
            <a:ext cx="10517968" cy="49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Assistant – Rules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C34BD6-8766-A727-FF3F-A1F525A96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8" t="28001" r="936" b="43666"/>
          <a:stretch/>
        </p:blipFill>
        <p:spPr>
          <a:xfrm>
            <a:off x="838200" y="1185332"/>
            <a:ext cx="10741862" cy="25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Assistant – Temp High Rule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E9C1E6-FF7B-84C1-1DC7-E5193DE2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0" t="28749" r="4550" b="5325"/>
          <a:stretch/>
        </p:blipFill>
        <p:spPr>
          <a:xfrm>
            <a:off x="838199" y="1035049"/>
            <a:ext cx="8643055" cy="51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F8F-6236-5647-9144-87EC1D5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765-78FF-F64C-AFEA-FDAD7286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WoT?</a:t>
            </a:r>
          </a:p>
          <a:p>
            <a:pPr lvl="1"/>
            <a:r>
              <a:rPr lang="en-US" noProof="0" dirty="0"/>
              <a:t>Applying and extending web standards for IoT</a:t>
            </a:r>
          </a:p>
          <a:p>
            <a:pPr lvl="1"/>
            <a:r>
              <a:rPr lang="en-US" noProof="0" dirty="0"/>
              <a:t>Descriptive interoperability</a:t>
            </a:r>
          </a:p>
          <a:p>
            <a:r>
              <a:rPr lang="en-US" dirty="0"/>
              <a:t>Test Scenario: Cooler Monitor</a:t>
            </a:r>
          </a:p>
          <a:p>
            <a:pPr lvl="1"/>
            <a:r>
              <a:rPr lang="en-US" dirty="0"/>
              <a:t>Hub architecture</a:t>
            </a:r>
          </a:p>
          <a:p>
            <a:pPr lvl="1"/>
            <a:r>
              <a:rPr lang="en-US" dirty="0"/>
              <a:t>Desired behavior and devices</a:t>
            </a:r>
          </a:p>
          <a:p>
            <a:r>
              <a:rPr lang="en-US" noProof="0" dirty="0"/>
              <a:t>Implementations</a:t>
            </a:r>
          </a:p>
          <a:p>
            <a:pPr lvl="1"/>
            <a:r>
              <a:rPr lang="en-US" noProof="0" dirty="0"/>
              <a:t>Options</a:t>
            </a:r>
          </a:p>
          <a:p>
            <a:pPr lvl="1"/>
            <a:r>
              <a:rPr lang="en-US" dirty="0"/>
              <a:t>Home Assistant and Node-RED Prototypes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dirty="0"/>
              <a:t>Semantic interoperability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86B2-AD41-0E4F-90FB-138929E0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A1CFD-2C50-3442-B230-18F6B24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059A10-2005-5D4B-96B6-A41085C6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Assistant – Temp High Rule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110F51-D0C0-95C1-C85C-FDBF7C57A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8" t="29583" r="4691" b="8958"/>
          <a:stretch/>
        </p:blipFill>
        <p:spPr>
          <a:xfrm>
            <a:off x="881061" y="1071563"/>
            <a:ext cx="9432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D7E-A5AF-4071-C4D2-F92F9C0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Node-RED/WoT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3B63-252F-8252-2F37-CE1C6E59D3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Node-RED is an open-source rule engine</a:t>
            </a:r>
          </a:p>
          <a:p>
            <a:r>
              <a:rPr lang="en-US" dirty="0"/>
              <a:t>An extension can be used to discover WoT TDs and interface to what they describe</a:t>
            </a:r>
          </a:p>
          <a:p>
            <a:r>
              <a:rPr lang="en-US" dirty="0"/>
              <a:t>In the demo we use HA as a gateway </a:t>
            </a:r>
          </a:p>
          <a:p>
            <a:r>
              <a:rPr lang="en-US" dirty="0"/>
              <a:t>HOWEVER, we </a:t>
            </a:r>
            <a:r>
              <a:rPr lang="en-US" i="1" dirty="0"/>
              <a:t>could</a:t>
            </a:r>
            <a:r>
              <a:rPr lang="en-US" dirty="0"/>
              <a:t> also talk directly to devices via MQTT (for example), given a suitable WoT TD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BCC6-EF2F-79FB-7EFB-1D124B9E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832" y="5174511"/>
            <a:ext cx="5183968" cy="1002452"/>
          </a:xfrm>
        </p:spPr>
        <p:txBody>
          <a:bodyPr/>
          <a:lstStyle/>
          <a:p>
            <a:r>
              <a:rPr lang="en-US" i="1" dirty="0"/>
              <a:t>Automation rules are based on Node-RED "flows"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1D31-DD88-B9E5-8CE4-606DB225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E223A-6214-6740-40CB-AE70C5D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0F64-16BB-5879-97E7-B224E98A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39BA96-D50D-CBA2-C6CC-4F1DB8B02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0" t="23896" r="12607" b="55991"/>
          <a:stretch/>
        </p:blipFill>
        <p:spPr>
          <a:xfrm>
            <a:off x="6162582" y="3858257"/>
            <a:ext cx="6029418" cy="1136867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4D4BA0-3A3B-578D-8403-3CD31547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6" t="26042" r="23757" b="57083"/>
          <a:stretch/>
        </p:blipFill>
        <p:spPr>
          <a:xfrm>
            <a:off x="6447240" y="1451432"/>
            <a:ext cx="4906559" cy="915739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CFBAF9-8BFB-63C8-67B6-8390C3EA4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7" t="25625" r="22216" b="54638"/>
          <a:stretch/>
        </p:blipFill>
        <p:spPr>
          <a:xfrm>
            <a:off x="6448570" y="2546558"/>
            <a:ext cx="5364079" cy="1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4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0E05-C22F-7A68-43E3-6D945CD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 – Temp Rule</a:t>
            </a:r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C6965A-964F-E068-F7B6-6EAF90817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9" t="9466" r="1718" b="10315"/>
          <a:stretch/>
        </p:blipFill>
        <p:spPr>
          <a:xfrm>
            <a:off x="971550" y="1027906"/>
            <a:ext cx="9372600" cy="522734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0005-140B-47CD-5026-998C39FE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4F851-DF94-E69A-195D-F6E69432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23DD7D-7010-021D-12A3-A98245EB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50A-7943-7C62-1414-6E2DC85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 </a:t>
            </a:r>
            <a:r>
              <a:rPr lang="en-US" dirty="0" err="1"/>
              <a:t>Subflows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A846A4-CA9C-6AA8-D1D3-D162E295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63" t="24927" r="24802" b="56329"/>
          <a:stretch/>
        </p:blipFill>
        <p:spPr>
          <a:xfrm>
            <a:off x="1114426" y="1466884"/>
            <a:ext cx="10086974" cy="2149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1AD13-3B04-866D-B408-D62C6AD6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0CF8C-5EDA-45D1-A5CC-2F9E3F37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370F4D-418C-CBE8-8491-C35CF106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5789CB-4D2A-35F8-F12B-429FD2B7F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t="25879" r="23731" b="54792"/>
          <a:stretch/>
        </p:blipFill>
        <p:spPr>
          <a:xfrm>
            <a:off x="1114425" y="3804515"/>
            <a:ext cx="10086975" cy="21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8344-AB8B-33DE-FBEB-86E9255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83EC-8942-ECD3-DF38-F9966950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WoT TDs describe device interfaces in a standard way</a:t>
            </a:r>
          </a:p>
          <a:p>
            <a:pPr lvl="1"/>
            <a:r>
              <a:rPr lang="en-US" dirty="0"/>
              <a:t>Interactions are now is protocol and payload encoding independent</a:t>
            </a:r>
          </a:p>
          <a:p>
            <a:r>
              <a:rPr lang="en-US" dirty="0"/>
              <a:t>HOWEVER, devices that do the "same" thing may still have different data models and behavior...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9853C-99C5-DA45-8D05-5985A717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03F76-9C95-4C52-09B0-DAFC5AD7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85FC2A-AD2B-4790-FCBB-38EE055E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EBA98D-4602-A8BB-4796-F0F2C4800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5" t="14502" r="2119" b="23495"/>
          <a:stretch/>
        </p:blipFill>
        <p:spPr>
          <a:xfrm>
            <a:off x="838200" y="3218448"/>
            <a:ext cx="6276975" cy="313790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0D9571-4D18-3678-8624-12908B9D9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85" t="14375" r="18715" b="48333"/>
          <a:stretch/>
        </p:blipFill>
        <p:spPr>
          <a:xfrm>
            <a:off x="7143750" y="2994819"/>
            <a:ext cx="4331987" cy="3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314B-992D-F66A-6453-17F41C40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EB0-FE1C-2C2B-33F2-F2440D4C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WoT Thing Descriptions</a:t>
            </a:r>
          </a:p>
          <a:p>
            <a:pPr lvl="1"/>
            <a:r>
              <a:rPr lang="en-US" dirty="0"/>
              <a:t>Currently address "syntactic interoperability"</a:t>
            </a:r>
          </a:p>
          <a:p>
            <a:pPr lvl="1"/>
            <a:r>
              <a:rPr lang="en-US" dirty="0"/>
              <a:t>Transform multiple protocols into a common interaction abstraction</a:t>
            </a:r>
          </a:p>
          <a:p>
            <a:pPr lvl="1"/>
            <a:r>
              <a:rPr lang="en-US" dirty="0"/>
              <a:t>Transform multiple payload encodings into a common format (JSON)</a:t>
            </a:r>
          </a:p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Annotating Thing Description with semantics</a:t>
            </a:r>
          </a:p>
          <a:p>
            <a:pPr lvl="1"/>
            <a:r>
              <a:rPr lang="en-US" dirty="0"/>
              <a:t>Transform data into a standardized data model</a:t>
            </a:r>
          </a:p>
          <a:p>
            <a:pPr lvl="1"/>
            <a:r>
              <a:rPr lang="en-US" dirty="0"/>
              <a:t>WoT TDs are encoded using JSON-RD, which provides for </a:t>
            </a:r>
            <a:r>
              <a:rPr lang="en-US" i="1" dirty="0"/>
              <a:t>semantic annotation </a:t>
            </a:r>
            <a:r>
              <a:rPr lang="en-US" dirty="0"/>
              <a:t>and inferencing</a:t>
            </a:r>
          </a:p>
          <a:p>
            <a:pPr lvl="1"/>
            <a:r>
              <a:rPr lang="en-US" dirty="0"/>
              <a:t>Still need (</a:t>
            </a:r>
            <a:r>
              <a:rPr lang="en-US" b="1" dirty="0"/>
              <a:t>Conexxus can contribute here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Use cases driving required operations and behavior</a:t>
            </a:r>
          </a:p>
          <a:p>
            <a:pPr lvl="2"/>
            <a:r>
              <a:rPr lang="en-US" dirty="0"/>
              <a:t>Common semantic vocabularies</a:t>
            </a:r>
          </a:p>
          <a:p>
            <a:pPr lvl="2"/>
            <a:r>
              <a:rPr lang="en-US" dirty="0"/>
              <a:t>Standardized data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CD5E6-21BA-6AF5-352D-5B01BA05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7D62D-ED26-245A-386D-823A3494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C0CC53-77BE-714E-78D5-5E31DEEE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23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deliverables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 for a Thing?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518139" y="3257201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519507" y="3288750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791200" y="4799995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Descriptive Interoperability: TDs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4579244" cy="47702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"https://www.w3.org/2022/wot/td/v1.1"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 err="1">
                <a:solidFill>
                  <a:srgbClr val="4A7B7C"/>
                </a:solidFill>
                <a:latin typeface="Consolas" panose="020B0609020204030204" pitchFamily="49" charset="0"/>
              </a:rPr>
              <a:t>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942430" y="3746193"/>
            <a:ext cx="5680962" cy="2471097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"Things" must have a TD 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Must use URIs, IANA media types, etc.</a:t>
            </a:r>
          </a:p>
          <a:p>
            <a:pPr marL="228600" lvl="1"/>
            <a:r>
              <a:rPr lang="en-US" noProof="0" dirty="0">
                <a:ea typeface="Intel Clear" panose="020B0604020203020204" pitchFamily="34" charset="0"/>
              </a:rPr>
              <a:t>Thing Description Affordances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noProof="0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FF6-00B9-3344-A7F2-C06292F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A8B-30E0-1C4A-A083-2571C5E3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5332"/>
            <a:ext cx="4401620" cy="49916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Obtain TD of interest</a:t>
            </a:r>
          </a:p>
          <a:p>
            <a:pPr lvl="1"/>
            <a:r>
              <a:rPr lang="en-US" dirty="0"/>
              <a:t>Not limited to local network</a:t>
            </a:r>
          </a:p>
          <a:p>
            <a:pPr lvl="1"/>
            <a:r>
              <a:rPr lang="en-US" dirty="0"/>
              <a:t>Scalable to many TDs</a:t>
            </a:r>
          </a:p>
          <a:p>
            <a:pPr lvl="1"/>
            <a:r>
              <a:rPr lang="en-US" dirty="0"/>
              <a:t>Need to preserve privacy</a:t>
            </a:r>
          </a:p>
          <a:p>
            <a:pPr lvl="1"/>
            <a:r>
              <a:rPr lang="en-US" dirty="0"/>
              <a:t>Phased access: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Introduction: open</a:t>
            </a:r>
          </a:p>
          <a:p>
            <a:pPr marL="1157288" lvl="2" indent="-242888">
              <a:buFont typeface="+mj-lt"/>
              <a:buAutoNum type="arabicPeriod"/>
            </a:pPr>
            <a:r>
              <a:rPr lang="en-US" dirty="0"/>
              <a:t>Exploration: controlled</a:t>
            </a:r>
          </a:p>
          <a:p>
            <a:pPr lvl="1"/>
            <a:r>
              <a:rPr lang="en-US" dirty="0"/>
              <a:t>Searchable via JSON Path, XPath, or SPARQL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Find "nearby" Things using geospatial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A41C-7CD8-1544-983C-DAB8C4A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CCE5-E185-7E40-AEA2-CE439AC3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7C25E-C7A2-9F41-B256-9D06A0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07C99-E41F-B740-AEAD-9891EE8C75E3}"/>
              </a:ext>
            </a:extLst>
          </p:cNvPr>
          <p:cNvSpPr txBox="1">
            <a:spLocks/>
          </p:cNvSpPr>
          <p:nvPr/>
        </p:nvSpPr>
        <p:spPr>
          <a:xfrm>
            <a:off x="5459858" y="1120904"/>
            <a:ext cx="3293724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696F9F-300C-E248-A380-8913A576CC75}"/>
              </a:ext>
            </a:extLst>
          </p:cNvPr>
          <p:cNvSpPr txBox="1">
            <a:spLocks/>
          </p:cNvSpPr>
          <p:nvPr/>
        </p:nvSpPr>
        <p:spPr>
          <a:xfrm>
            <a:off x="9382874" y="1104225"/>
            <a:ext cx="2809126" cy="48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Phase 2: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99FEE0-6480-E641-AA88-565CEA7D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99" y="1568450"/>
            <a:ext cx="6196977" cy="43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719558" y="419267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880555"/>
            <a:ext cx="4678084" cy="558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/>
              <a:t>read1.value());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inc1.value());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const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(w/ step 3) is" 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inc2.value());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</a:t>
            </a:r>
            <a:r>
              <a:rPr lang="en-US" sz="1049" dirty="0"/>
              <a:t>, </a:t>
            </a:r>
            <a:r>
              <a:rPr lang="en-US" sz="1049" dirty="0">
                <a:solidFill>
                  <a:srgbClr val="7030A0"/>
                </a:solidFill>
              </a:rPr>
              <a:t>undefined</a:t>
            </a:r>
            <a:r>
              <a:rPr lang="en-US" sz="1049" dirty="0"/>
              <a:t>,</a:t>
            </a:r>
            <a:r>
              <a:rPr lang="en-US" sz="1049" dirty="0">
                <a:solidFill>
                  <a:srgbClr val="0000FF"/>
                </a:solidFill>
              </a:rPr>
              <a:t> </a:t>
            </a:r>
            <a:r>
              <a:rPr lang="en-US" sz="1049" dirty="0"/>
              <a:t>{</a:t>
            </a:r>
          </a:p>
          <a:p>
            <a:r>
              <a:rPr lang="en-US" sz="1049" dirty="0"/>
              <a:t>        </a:t>
            </a:r>
            <a:r>
              <a:rPr lang="en-US" sz="1049" dirty="0" err="1">
                <a:solidFill>
                  <a:srgbClr val="0070C0"/>
                </a:solidFill>
              </a:rPr>
              <a:t>formIndex</a:t>
            </a:r>
            <a:r>
              <a:rPr lang="en-US" sz="1049" dirty="0"/>
              <a:t>: </a:t>
            </a:r>
            <a:r>
              <a:rPr lang="en-US" sz="1049" dirty="0" err="1"/>
              <a:t>getFormIndexForDecrementWithCoAP</a:t>
            </a:r>
            <a:r>
              <a:rPr lang="en-US" sz="1049" dirty="0"/>
              <a:t>(thing);</a:t>
            </a:r>
          </a:p>
          <a:p>
            <a:r>
              <a:rPr lang="en-US" sz="1049" dirty="0"/>
              <a:t>    } 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const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dec1.value());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267" y="1439782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8956-129A-B34F-A269-9D90E3FF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61" y="2862917"/>
            <a:ext cx="3187639" cy="156424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www.takenaka.co.jp</a:t>
            </a:r>
            <a:r>
              <a:rPr lang="en-US" sz="1200" dirty="0">
                <a:hlinkClick r:id="rId2"/>
              </a:rPr>
              <a:t>/news/2021/05/02/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Takenaka Corporation</a:t>
            </a:r>
          </a:p>
          <a:p>
            <a:r>
              <a:rPr lang="en-US" sz="2000" dirty="0"/>
              <a:t>CGLL Platform - BIM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5BFD-18C6-764B-8BF5-6BB34AD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976E0-2F5E-6E40-9EB1-633E7E23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D37CC9-156C-C54B-ADD7-5204964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  <p:pic>
        <p:nvPicPr>
          <p:cNvPr id="2056" name="Picture 8" descr="Siemens to acquire EcoDomus digital twin software to">
            <a:extLst>
              <a:ext uri="{FF2B5EF4-FFF2-40B4-BE49-F238E27FC236}">
                <a16:creationId xmlns:a16="http://schemas.microsoft.com/office/drawing/2014/main" id="{322EC039-DD52-C142-A4FA-231B5715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59" y="839048"/>
            <a:ext cx="2915378" cy="1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5C09F9-897A-0F46-A7F9-73F622853F55}"/>
              </a:ext>
            </a:extLst>
          </p:cNvPr>
          <p:cNvSpPr txBox="1">
            <a:spLocks/>
          </p:cNvSpPr>
          <p:nvPr/>
        </p:nvSpPr>
        <p:spPr>
          <a:xfrm>
            <a:off x="4722146" y="2552316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4"/>
              </a:rPr>
              <a:t>https://new.siemens.com/global/en/products/buildings/automation/desigo.html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www.evosoft.com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en</a:t>
            </a:r>
            <a:r>
              <a:rPr lang="en-US" sz="1200" dirty="0">
                <a:hlinkClick r:id="rId5"/>
              </a:rPr>
              <a:t>/digitalization-offering/</a:t>
            </a:r>
            <a:r>
              <a:rPr lang="en-US" sz="1200" dirty="0" err="1">
                <a:hlinkClick r:id="rId5"/>
              </a:rPr>
              <a:t>saywot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200" dirty="0"/>
              <a:t>Siemens </a:t>
            </a:r>
          </a:p>
          <a:p>
            <a:r>
              <a:rPr lang="en-US" sz="2200" dirty="0" err="1"/>
              <a:t>Desigo</a:t>
            </a:r>
            <a:r>
              <a:rPr lang="en-US" sz="2200" dirty="0"/>
              <a:t> CC – BIM</a:t>
            </a:r>
          </a:p>
          <a:p>
            <a:r>
              <a:rPr lang="en-US" sz="2200" dirty="0"/>
              <a:t>Say WoT!</a:t>
            </a:r>
          </a:p>
        </p:txBody>
      </p:sp>
      <p:pic>
        <p:nvPicPr>
          <p:cNvPr id="2058" name="Picture 10" descr="IoT with Netzo">
            <a:extLst>
              <a:ext uri="{FF2B5EF4-FFF2-40B4-BE49-F238E27FC236}">
                <a16:creationId xmlns:a16="http://schemas.microsoft.com/office/drawing/2014/main" id="{130D40A0-0801-1A48-9C0F-99F77F82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4066534"/>
            <a:ext cx="1985567" cy="22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ACBE87-29A0-8A46-932E-837926E4279A}"/>
              </a:ext>
            </a:extLst>
          </p:cNvPr>
          <p:cNvSpPr txBox="1">
            <a:spLocks/>
          </p:cNvSpPr>
          <p:nvPr/>
        </p:nvSpPr>
        <p:spPr>
          <a:xfrm>
            <a:off x="3165857" y="4757015"/>
            <a:ext cx="2944907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netzo.io</a:t>
            </a:r>
            <a:r>
              <a:rPr lang="en-US" sz="1200" dirty="0">
                <a:hlinkClick r:id="rId7"/>
              </a:rPr>
              <a:t>/</a:t>
            </a:r>
            <a:endParaRPr lang="en-US" sz="1200" dirty="0"/>
          </a:p>
          <a:p>
            <a:pPr marL="0" indent="0">
              <a:buNone/>
            </a:pPr>
            <a:r>
              <a:rPr lang="en-US" sz="2000" dirty="0" err="1"/>
              <a:t>Netzo</a:t>
            </a:r>
            <a:r>
              <a:rPr lang="en-US" sz="2000" dirty="0"/>
              <a:t> </a:t>
            </a:r>
          </a:p>
          <a:p>
            <a:r>
              <a:rPr lang="en-US" sz="2000" dirty="0"/>
              <a:t>IoT Data Hub</a:t>
            </a:r>
          </a:p>
          <a:p>
            <a:r>
              <a:rPr lang="en-US" sz="2000" dirty="0"/>
              <a:t>Dashboards</a:t>
            </a:r>
          </a:p>
        </p:txBody>
      </p:sp>
      <p:pic>
        <p:nvPicPr>
          <p:cNvPr id="1026" name="Picture 2" descr="図 1　デジタルツイン・アプリケーション">
            <a:extLst>
              <a:ext uri="{FF2B5EF4-FFF2-40B4-BE49-F238E27FC236}">
                <a16:creationId xmlns:a16="http://schemas.microsoft.com/office/drawing/2014/main" id="{DDCDC121-0CBA-084E-AB43-567E7BB7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202439"/>
            <a:ext cx="3116580" cy="1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9A5212-AAEF-6B4A-B88E-94D47885102B}"/>
              </a:ext>
            </a:extLst>
          </p:cNvPr>
          <p:cNvSpPr txBox="1">
            <a:spLocks/>
          </p:cNvSpPr>
          <p:nvPr/>
        </p:nvSpPr>
        <p:spPr>
          <a:xfrm>
            <a:off x="8505120" y="4150028"/>
            <a:ext cx="3706906" cy="17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linkClick r:id="rId9"/>
              </a:rPr>
              <a:t>https://www.eclipse.org/ditto/2022-03-03-wot-integration.html</a:t>
            </a:r>
            <a:endParaRPr lang="en-US" sz="1200" dirty="0"/>
          </a:p>
          <a:p>
            <a:pPr marL="0" indent="0">
              <a:buNone/>
            </a:pPr>
            <a:r>
              <a:rPr lang="en-US" sz="2000" dirty="0"/>
              <a:t>Bosch</a:t>
            </a:r>
          </a:p>
          <a:p>
            <a:r>
              <a:rPr lang="en-US" sz="2000" dirty="0"/>
              <a:t>Eclipse Ditto - </a:t>
            </a:r>
            <a:r>
              <a:rPr lang="en-US" sz="2000"/>
              <a:t>Digital twin</a:t>
            </a:r>
            <a:endParaRPr lang="en-US" sz="20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B1C3EF-9155-DB49-B90B-D812EC79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296BF52-01B5-13CE-246C-B1CA4881C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5120" y="1202439"/>
            <a:ext cx="3238927" cy="2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3532-217D-77EC-D648-9E64E338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Scenario: Cooler Monitor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E0B2-BA57-8556-ADF4-84D9352F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7481C-D694-B086-83EF-44ACF204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5F7281-3766-44BA-42F4-D5612E91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F4EAB-B2C4-E05B-BE2F-7292B87888E2}"/>
              </a:ext>
            </a:extLst>
          </p:cNvPr>
          <p:cNvSpPr/>
          <p:nvPr/>
        </p:nvSpPr>
        <p:spPr>
          <a:xfrm>
            <a:off x="1422480" y="1360547"/>
            <a:ext cx="1953383" cy="26843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24D15C-FC29-5B89-62D9-1B1C340079CE}"/>
              </a:ext>
            </a:extLst>
          </p:cNvPr>
          <p:cNvGrpSpPr/>
          <p:nvPr/>
        </p:nvGrpSpPr>
        <p:grpSpPr>
          <a:xfrm>
            <a:off x="1849361" y="4179759"/>
            <a:ext cx="1318556" cy="1414020"/>
            <a:chOff x="7157424" y="1676528"/>
            <a:chExt cx="1748955" cy="18357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CF2381-4DC4-0C14-AA4C-2D0FFCA6A943}"/>
                </a:ext>
              </a:extLst>
            </p:cNvPr>
            <p:cNvGrpSpPr/>
            <p:nvPr/>
          </p:nvGrpSpPr>
          <p:grpSpPr>
            <a:xfrm>
              <a:off x="7214153" y="2387091"/>
              <a:ext cx="1613140" cy="452604"/>
              <a:chOff x="6681006" y="494069"/>
              <a:chExt cx="1613140" cy="45260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429951B-7E52-6104-4F09-E80495ABA507}"/>
                  </a:ext>
                </a:extLst>
              </p:cNvPr>
              <p:cNvSpPr/>
              <p:nvPr/>
            </p:nvSpPr>
            <p:spPr>
              <a:xfrm>
                <a:off x="6681006" y="494069"/>
                <a:ext cx="1613140" cy="452604"/>
              </a:xfrm>
              <a:prstGeom prst="rect">
                <a:avLst/>
              </a:prstGeom>
              <a:solidFill>
                <a:srgbClr val="000000"/>
              </a:solidFill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B02BBBA-3F27-C2EF-F85E-B8E995AF13A3}"/>
                  </a:ext>
                </a:extLst>
              </p:cNvPr>
              <p:cNvSpPr/>
              <p:nvPr/>
            </p:nvSpPr>
            <p:spPr>
              <a:xfrm>
                <a:off x="7876265" y="603434"/>
                <a:ext cx="272143" cy="26125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44F427C-1E99-E436-7AE0-90CC7F5D2AE7}"/>
                  </a:ext>
                </a:extLst>
              </p:cNvPr>
              <p:cNvSpPr/>
              <p:nvPr/>
            </p:nvSpPr>
            <p:spPr>
              <a:xfrm>
                <a:off x="7351504" y="589742"/>
                <a:ext cx="272143" cy="26125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88D0FA2-E101-F8B3-F834-E0D6DE514E32}"/>
                  </a:ext>
                </a:extLst>
              </p:cNvPr>
              <p:cNvSpPr/>
              <p:nvPr/>
            </p:nvSpPr>
            <p:spPr>
              <a:xfrm>
                <a:off x="6809165" y="589742"/>
                <a:ext cx="272143" cy="26125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73A2AE-B09A-81FB-E6BE-888FB9FAF6F0}"/>
                </a:ext>
              </a:extLst>
            </p:cNvPr>
            <p:cNvSpPr/>
            <p:nvPr/>
          </p:nvSpPr>
          <p:spPr>
            <a:xfrm>
              <a:off x="7157424" y="1676528"/>
              <a:ext cx="1709824" cy="18357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5ED230-562C-CD95-62A1-5DE00B99B467}"/>
                </a:ext>
              </a:extLst>
            </p:cNvPr>
            <p:cNvSpPr txBox="1"/>
            <p:nvPr/>
          </p:nvSpPr>
          <p:spPr>
            <a:xfrm>
              <a:off x="7196555" y="1683659"/>
              <a:ext cx="1709824" cy="67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Multi-color Light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AB7296-EB36-E6B5-F09E-3A6B1F76BCF0}"/>
              </a:ext>
            </a:extLst>
          </p:cNvPr>
          <p:cNvGrpSpPr/>
          <p:nvPr/>
        </p:nvGrpSpPr>
        <p:grpSpPr>
          <a:xfrm>
            <a:off x="1836461" y="2774196"/>
            <a:ext cx="1312110" cy="1126158"/>
            <a:chOff x="1208208" y="2526083"/>
            <a:chExt cx="1709825" cy="1835799"/>
          </a:xfrm>
        </p:grpSpPr>
        <p:pic>
          <p:nvPicPr>
            <p:cNvPr id="40" name="Graphic 39" descr="Gauge with solid fill">
              <a:extLst>
                <a:ext uri="{FF2B5EF4-FFF2-40B4-BE49-F238E27FC236}">
                  <a16:creationId xmlns:a16="http://schemas.microsoft.com/office/drawing/2014/main" id="{4E8366B1-21D1-7987-5CE6-6D22432EF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5920" y="318452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8D2DC3-BA62-4177-DB5D-82740D415507}"/>
                </a:ext>
              </a:extLst>
            </p:cNvPr>
            <p:cNvSpPr txBox="1"/>
            <p:nvPr/>
          </p:nvSpPr>
          <p:spPr>
            <a:xfrm>
              <a:off x="1208208" y="2526083"/>
              <a:ext cx="17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Temperature Gauge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4230CB-8E05-28AD-BA94-D0A4A0F82DDB}"/>
                </a:ext>
              </a:extLst>
            </p:cNvPr>
            <p:cNvSpPr/>
            <p:nvPr/>
          </p:nvSpPr>
          <p:spPr>
            <a:xfrm>
              <a:off x="1208209" y="2526083"/>
              <a:ext cx="1709824" cy="18357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BD7F04-4C32-A69D-E7A7-AFB4317B4674}"/>
              </a:ext>
            </a:extLst>
          </p:cNvPr>
          <p:cNvGrpSpPr/>
          <p:nvPr/>
        </p:nvGrpSpPr>
        <p:grpSpPr>
          <a:xfrm>
            <a:off x="1819290" y="1497528"/>
            <a:ext cx="1312111" cy="1126157"/>
            <a:chOff x="1148126" y="340181"/>
            <a:chExt cx="1709825" cy="1835799"/>
          </a:xfrm>
        </p:grpSpPr>
        <p:pic>
          <p:nvPicPr>
            <p:cNvPr id="37" name="Graphic 36" descr="Door Open with solid fill">
              <a:extLst>
                <a:ext uri="{FF2B5EF4-FFF2-40B4-BE49-F238E27FC236}">
                  <a16:creationId xmlns:a16="http://schemas.microsoft.com/office/drawing/2014/main" id="{1658A198-D75B-254A-A30A-E6188550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0000" y="632732"/>
              <a:ext cx="1409700" cy="14097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52971E-03EA-B6A6-FFF8-2AF9655F225B}"/>
                </a:ext>
              </a:extLst>
            </p:cNvPr>
            <p:cNvSpPr txBox="1"/>
            <p:nvPr/>
          </p:nvSpPr>
          <p:spPr>
            <a:xfrm>
              <a:off x="1148126" y="340181"/>
              <a:ext cx="17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Door Sensor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8BC79A-9606-3FC4-C3F8-1715C186188F}"/>
                </a:ext>
              </a:extLst>
            </p:cNvPr>
            <p:cNvSpPr/>
            <p:nvPr/>
          </p:nvSpPr>
          <p:spPr>
            <a:xfrm>
              <a:off x="1148127" y="340181"/>
              <a:ext cx="1709824" cy="18357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57E9C5-E67F-C3BB-B1F4-42FCABFEB6C4}"/>
              </a:ext>
            </a:extLst>
          </p:cNvPr>
          <p:cNvSpPr txBox="1"/>
          <p:nvPr/>
        </p:nvSpPr>
        <p:spPr>
          <a:xfrm>
            <a:off x="8667242" y="3365459"/>
            <a:ext cx="12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Rule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81568-B75A-CD05-ADB9-92F3A1FA555B}"/>
              </a:ext>
            </a:extLst>
          </p:cNvPr>
          <p:cNvSpPr/>
          <p:nvPr/>
        </p:nvSpPr>
        <p:spPr>
          <a:xfrm>
            <a:off x="8610428" y="3365460"/>
            <a:ext cx="1423546" cy="19339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Processor with solid fill">
            <a:extLst>
              <a:ext uri="{FF2B5EF4-FFF2-40B4-BE49-F238E27FC236}">
                <a16:creationId xmlns:a16="http://schemas.microsoft.com/office/drawing/2014/main" id="{8A3F20C9-56CA-6F13-95FD-B7A70E038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9574" y="3964791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858C4F-F559-7C88-7F78-4D91D033D097}"/>
              </a:ext>
            </a:extLst>
          </p:cNvPr>
          <p:cNvSpPr/>
          <p:nvPr/>
        </p:nvSpPr>
        <p:spPr>
          <a:xfrm>
            <a:off x="7175068" y="3629045"/>
            <a:ext cx="368196" cy="3539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6D3DDA-04AA-0C24-FBFF-D83D3483F1C9}"/>
              </a:ext>
            </a:extLst>
          </p:cNvPr>
          <p:cNvCxnSpPr>
            <a:cxnSpLocks/>
          </p:cNvCxnSpPr>
          <p:nvPr/>
        </p:nvCxnSpPr>
        <p:spPr>
          <a:xfrm>
            <a:off x="7834123" y="3806020"/>
            <a:ext cx="5422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C42E783-F2CC-53E0-EC0E-C842E38402E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131401" y="2060607"/>
            <a:ext cx="2024799" cy="174541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AFC0530-6647-E663-3DF2-767715EE696F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138416" y="4616488"/>
            <a:ext cx="2017784" cy="270281"/>
          </a:xfrm>
          <a:prstGeom prst="bentConnector3">
            <a:avLst>
              <a:gd name="adj1" fmla="val 3879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1DA2E3-DB76-A8A8-653F-306E1A8A06C4}"/>
              </a:ext>
            </a:extLst>
          </p:cNvPr>
          <p:cNvSpPr txBox="1"/>
          <p:nvPr/>
        </p:nvSpPr>
        <p:spPr>
          <a:xfrm rot="16200000">
            <a:off x="1037235" y="2188632"/>
            <a:ext cx="112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Cooler</a:t>
            </a:r>
          </a:p>
        </p:txBody>
      </p:sp>
      <p:pic>
        <p:nvPicPr>
          <p:cNvPr id="20" name="Graphic 19" descr="Network diagram with solid fill">
            <a:extLst>
              <a:ext uri="{FF2B5EF4-FFF2-40B4-BE49-F238E27FC236}">
                <a16:creationId xmlns:a16="http://schemas.microsoft.com/office/drawing/2014/main" id="{B199398C-F861-0559-F549-84955A55B8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654" y="3501570"/>
            <a:ext cx="1440528" cy="1440528"/>
          </a:xfrm>
          <a:prstGeom prst="rect">
            <a:avLst/>
          </a:prstGeom>
        </p:spPr>
      </p:pic>
      <p:pic>
        <p:nvPicPr>
          <p:cNvPr id="21" name="Graphic 20" descr="Network diagram with solid fill">
            <a:extLst>
              <a:ext uri="{FF2B5EF4-FFF2-40B4-BE49-F238E27FC236}">
                <a16:creationId xmlns:a16="http://schemas.microsoft.com/office/drawing/2014/main" id="{15935F0C-905F-6442-AF92-70B0F9C78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764737" y="3468126"/>
            <a:ext cx="1440528" cy="1440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2F68DF-EF49-D866-26FE-76F1D599716D}"/>
              </a:ext>
            </a:extLst>
          </p:cNvPr>
          <p:cNvSpPr/>
          <p:nvPr/>
        </p:nvSpPr>
        <p:spPr>
          <a:xfrm>
            <a:off x="4917458" y="3356189"/>
            <a:ext cx="1155032" cy="19528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24826-3C1A-ABC1-3FA7-8BEADAF71806}"/>
              </a:ext>
            </a:extLst>
          </p:cNvPr>
          <p:cNvSpPr txBox="1"/>
          <p:nvPr/>
        </p:nvSpPr>
        <p:spPr>
          <a:xfrm>
            <a:off x="4917458" y="3365459"/>
            <a:ext cx="22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Protocol Gateway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D60BDC-76C2-5A12-5E7C-5DC2D6BEC6A7}"/>
              </a:ext>
            </a:extLst>
          </p:cNvPr>
          <p:cNvSpPr/>
          <p:nvPr/>
        </p:nvSpPr>
        <p:spPr>
          <a:xfrm>
            <a:off x="6079788" y="3354390"/>
            <a:ext cx="1463476" cy="19528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E962C8-E0D2-A70B-AE4B-032D9B07AC4F}"/>
              </a:ext>
            </a:extLst>
          </p:cNvPr>
          <p:cNvSpPr txBox="1"/>
          <p:nvPr/>
        </p:nvSpPr>
        <p:spPr>
          <a:xfrm>
            <a:off x="4927741" y="4991606"/>
            <a:ext cx="112481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5DDEB-73DB-10BE-9BF3-A9FF1A3C6F64}"/>
              </a:ext>
            </a:extLst>
          </p:cNvPr>
          <p:cNvSpPr txBox="1"/>
          <p:nvPr/>
        </p:nvSpPr>
        <p:spPr>
          <a:xfrm>
            <a:off x="6094634" y="4993134"/>
            <a:ext cx="144052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HTTP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85A073-6926-D391-D006-7528CDEE77A1}"/>
              </a:ext>
            </a:extLst>
          </p:cNvPr>
          <p:cNvSpPr/>
          <p:nvPr/>
        </p:nvSpPr>
        <p:spPr>
          <a:xfrm>
            <a:off x="7168624" y="4044858"/>
            <a:ext cx="368196" cy="3539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66C2BD-4AC1-406D-FEA1-ED6FF285821F}"/>
              </a:ext>
            </a:extLst>
          </p:cNvPr>
          <p:cNvSpPr/>
          <p:nvPr/>
        </p:nvSpPr>
        <p:spPr>
          <a:xfrm>
            <a:off x="7166966" y="4462209"/>
            <a:ext cx="368196" cy="3539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6BF355-8F42-8642-7FAB-663731FF24DB}"/>
              </a:ext>
            </a:extLst>
          </p:cNvPr>
          <p:cNvSpPr/>
          <p:nvPr/>
        </p:nvSpPr>
        <p:spPr>
          <a:xfrm>
            <a:off x="8626631" y="3629045"/>
            <a:ext cx="368196" cy="3539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668389-7319-F854-1E3D-8877028830AC}"/>
              </a:ext>
            </a:extLst>
          </p:cNvPr>
          <p:cNvSpPr/>
          <p:nvPr/>
        </p:nvSpPr>
        <p:spPr>
          <a:xfrm>
            <a:off x="8620187" y="4044858"/>
            <a:ext cx="368196" cy="3539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B9F799-1B4B-C231-3EFA-B14D1950CEF5}"/>
              </a:ext>
            </a:extLst>
          </p:cNvPr>
          <p:cNvSpPr/>
          <p:nvPr/>
        </p:nvSpPr>
        <p:spPr>
          <a:xfrm>
            <a:off x="8618529" y="4462209"/>
            <a:ext cx="368196" cy="3539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i="1" dirty="0"/>
              <a:t>TD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6DAA52-1647-87B0-10AC-ED2A9D921843}"/>
              </a:ext>
            </a:extLst>
          </p:cNvPr>
          <p:cNvCxnSpPr>
            <a:cxnSpLocks/>
          </p:cNvCxnSpPr>
          <p:nvPr/>
        </p:nvCxnSpPr>
        <p:spPr>
          <a:xfrm>
            <a:off x="7834123" y="4226033"/>
            <a:ext cx="5422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4A6B62-A6E8-CBC7-3E27-DC51493841CF}"/>
              </a:ext>
            </a:extLst>
          </p:cNvPr>
          <p:cNvCxnSpPr>
            <a:cxnSpLocks/>
          </p:cNvCxnSpPr>
          <p:nvPr/>
        </p:nvCxnSpPr>
        <p:spPr>
          <a:xfrm>
            <a:off x="7834123" y="4620891"/>
            <a:ext cx="5422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D89F693-D109-4BA1-2094-D5D6CC01309F}"/>
              </a:ext>
            </a:extLst>
          </p:cNvPr>
          <p:cNvSpPr/>
          <p:nvPr/>
        </p:nvSpPr>
        <p:spPr>
          <a:xfrm>
            <a:off x="4814468" y="2932251"/>
            <a:ext cx="5346114" cy="2460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C5BD9C-DAF9-2794-1AA0-7FDE290352D9}"/>
              </a:ext>
            </a:extLst>
          </p:cNvPr>
          <p:cNvSpPr txBox="1"/>
          <p:nvPr/>
        </p:nvSpPr>
        <p:spPr>
          <a:xfrm>
            <a:off x="4917458" y="2983089"/>
            <a:ext cx="1752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Hub</a:t>
            </a:r>
          </a:p>
        </p:txBody>
      </p:sp>
      <p:sp>
        <p:nvSpPr>
          <p:cNvPr id="52" name="Cloud 51">
            <a:extLst>
              <a:ext uri="{FF2B5EF4-FFF2-40B4-BE49-F238E27FC236}">
                <a16:creationId xmlns:a16="http://schemas.microsoft.com/office/drawing/2014/main" id="{804BB1D2-9B4B-F85B-73E0-80C5653187CE}"/>
              </a:ext>
            </a:extLst>
          </p:cNvPr>
          <p:cNvSpPr/>
          <p:nvPr/>
        </p:nvSpPr>
        <p:spPr>
          <a:xfrm>
            <a:off x="9103091" y="887369"/>
            <a:ext cx="1691649" cy="10775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6E8BA2C-2938-5450-FAEC-5550910DBA79}"/>
              </a:ext>
            </a:extLst>
          </p:cNvPr>
          <p:cNvCxnSpPr>
            <a:cxnSpLocks/>
            <a:stCxn id="50" idx="0"/>
            <a:endCxn id="52" idx="1"/>
          </p:cNvCxnSpPr>
          <p:nvPr/>
        </p:nvCxnSpPr>
        <p:spPr>
          <a:xfrm rot="5400000" flipH="1" flipV="1">
            <a:off x="8234003" y="1217339"/>
            <a:ext cx="968434" cy="246139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7910AD-7C98-A01E-F4E5-88E6889232D2}"/>
              </a:ext>
            </a:extLst>
          </p:cNvPr>
          <p:cNvSpPr txBox="1"/>
          <p:nvPr/>
        </p:nvSpPr>
        <p:spPr>
          <a:xfrm>
            <a:off x="7434902" y="1887216"/>
            <a:ext cx="1752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Remote Access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6433C48-824C-6699-5F8E-72EB13A9A73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148571" y="3337275"/>
            <a:ext cx="2007629" cy="867288"/>
          </a:xfrm>
          <a:prstGeom prst="bentConnector3">
            <a:avLst>
              <a:gd name="adj1" fmla="val 3823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1207</TotalTime>
  <Words>1748</Words>
  <Application>Microsoft Office PowerPoint</Application>
  <PresentationFormat>Widescreen</PresentationFormat>
  <Paragraphs>356</Paragraphs>
  <Slides>26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Schoolbook</vt:lpstr>
      <vt:lpstr>Consolas</vt:lpstr>
      <vt:lpstr>Wingdings</vt:lpstr>
      <vt:lpstr>Office Theme</vt:lpstr>
      <vt:lpstr>W3C Web of Things Retail Demo Scenario</vt:lpstr>
      <vt:lpstr>Outline</vt:lpstr>
      <vt:lpstr>W3C Web of Things (WoT)</vt:lpstr>
      <vt:lpstr>Descriptive Interoperability: TDs</vt:lpstr>
      <vt:lpstr>Usage Patterns Overview</vt:lpstr>
      <vt:lpstr>Discovery</vt:lpstr>
      <vt:lpstr>Orchestration</vt:lpstr>
      <vt:lpstr>Applications</vt:lpstr>
      <vt:lpstr>Test Scenario: Cooler Monitor</vt:lpstr>
      <vt:lpstr>Why a Hub?</vt:lpstr>
      <vt:lpstr>Desired Behavior</vt:lpstr>
      <vt:lpstr>Devices</vt:lpstr>
      <vt:lpstr>Video: System Demo</vt:lpstr>
      <vt:lpstr>Implementation Approaches</vt:lpstr>
      <vt:lpstr>Two Implementations</vt:lpstr>
      <vt:lpstr>Home Assistant – Native Rule Engine</vt:lpstr>
      <vt:lpstr>Home Assistant – Dashboard</vt:lpstr>
      <vt:lpstr>Home Assistant – Rules</vt:lpstr>
      <vt:lpstr>Home Assistant – Temp High Rule</vt:lpstr>
      <vt:lpstr>Home Assistant – Temp High Rule</vt:lpstr>
      <vt:lpstr>Node-RED/WoT Discovery</vt:lpstr>
      <vt:lpstr>Node-RED – Temp Rule</vt:lpstr>
      <vt:lpstr>Node-RED Subflows</vt:lpstr>
      <vt:lpstr>Interoperability</vt:lpstr>
      <vt:lpstr>Semantic Interoperability</vt:lpstr>
      <vt:lpstr>Resources and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67</cp:revision>
  <dcterms:created xsi:type="dcterms:W3CDTF">2020-06-08T01:23:04Z</dcterms:created>
  <dcterms:modified xsi:type="dcterms:W3CDTF">2023-09-12T17:31:54Z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